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5A1C0D-B26C-4129-ACAE-BC534086DEDC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CCAB31-3D8D-4F95-8435-DCACE871AB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A Költészet allegóriája (Raffaello)</a:t>
            </a:r>
          </a:p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0483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DC53DD-BE4F-4745-BC40-845938BBC79D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7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65CAE-3D55-4644-9198-643216A81A49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8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604E-3956-4A0D-81C8-5D0BFE1FE28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29C53-ABFB-4D19-A804-0B0479B7E9FB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5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E97C-DD08-4416-9F98-C35AC9CC16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8EAB7-FE49-474B-870D-E46645948C3A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5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76-D703-4FEE-AFA4-FCF7E690BE4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5B9B4-484C-46BA-AB1D-C45C346EC4E3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5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9136D-F2E8-4E35-8142-1EBD8231FA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C5899-5757-447D-951E-ECE2297C5A72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534A5-420C-470E-859E-2C39E9A75E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39AA-A9D9-477F-B67C-DBE0FD175456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6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203CF-85CA-41F4-B141-8B5070DEEE6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Egyenes összekötő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09337-ABF6-4741-A211-C4B75737FCB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átum hely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56AD6-9C47-4052-A2AC-7AC4C08522EF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89EAC-074A-4055-A31E-F986F5DD677B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4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2D6B-79D4-49A9-BC45-512738BDC58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5B1A3-3C88-4DA9-A41C-1D57B195D349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3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838C8-B273-4FA8-9AA1-C7C65A70B11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B6570-096C-4C5E-8BBD-787C55EDB5BC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6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94E9-B576-4126-B68A-AE5F1A879A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D8FC-3B1D-4A2F-AEAD-26E2B53425D2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6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3E92-4B4E-48A8-945A-141685D23C6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zöveg helye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71A8A78-16E2-48F6-8FB6-D59BA287987C}" type="datetimeFigureOut">
              <a:rPr lang="hu-HU"/>
              <a:pPr>
                <a:defRPr/>
              </a:pPr>
              <a:t>2012.02.24.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2EB4662-AB56-43B0-BD69-176BA96BB5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  <p:sldLayoutId id="2147483790" r:id="rId4"/>
    <p:sldLayoutId id="2147483794" r:id="rId5"/>
    <p:sldLayoutId id="2147483789" r:id="rId6"/>
    <p:sldLayoutId id="2147483788" r:id="rId7"/>
    <p:sldLayoutId id="2147483795" r:id="rId8"/>
    <p:sldLayoutId id="2147483796" r:id="rId9"/>
    <p:sldLayoutId id="2147483787" r:id="rId10"/>
    <p:sldLayoutId id="21474837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it/imgres?q=copisti+di+codici+medievali&amp;hl=hu&amp;rlz=1R2SKPT_huHU432&amp;biw=1024&amp;bih=632&amp;tbm=isch&amp;tbnid=jkq-lNO8Sj-oXM:&amp;imgrefurl=http://wapedia.mobi/it/Amanuense&amp;docid=oUCY10VM5p2bRM&amp;itg=1&amp;imgurl=http://wapedia.mobi/thumb/94cd509/it/fixed/470/362/Escribano.jpg?format=jpg&amp;w=470&amp;h=362&amp;ei=bi4pT-emHOba4QSc-e3nAw&amp;zoom=1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hu/imgres?q=boccaccio&amp;hl=hu&amp;sa=X&amp;rls=com.microsoft:hu:IE-SearchBox&amp;rlz=1I7SKPT_hu&amp;biw=853&amp;bih=527&amp;tbm=isch&amp;prmd=imvnsb&amp;tbnid=he16uR7qdjOWjM:&amp;imgrefurl=http://www.museumsyndicate.com/item.php?item=23599&amp;docid=AX8CKb8zWY_k6M&amp;imgurl=http://www.museumsyndicate.com/images/3/23599.jpg&amp;w=766&amp;h=1200&amp;ei=qEowT4WlGoresgaro5CuBA&amp;zoom=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i="1">
                <a:solidFill>
                  <a:schemeClr val="tx2"/>
                </a:solidFill>
              </a:rPr>
              <a:t>A „</a:t>
            </a:r>
            <a:r>
              <a:rPr lang="hu-HU" b="1" i="1" err="1">
                <a:solidFill>
                  <a:schemeClr val="tx2"/>
                </a:solidFill>
              </a:rPr>
              <a:t>studia</a:t>
            </a:r>
            <a:r>
              <a:rPr lang="hu-HU" b="1" i="1">
                <a:solidFill>
                  <a:schemeClr val="tx2"/>
                </a:solidFill>
              </a:rPr>
              <a:t> </a:t>
            </a:r>
            <a:r>
              <a:rPr lang="hu-HU" b="1" i="1" err="1">
                <a:solidFill>
                  <a:schemeClr val="tx2"/>
                </a:solidFill>
              </a:rPr>
              <a:t>humanitatis</a:t>
            </a:r>
            <a:r>
              <a:rPr lang="hu-HU" b="1" i="1">
                <a:solidFill>
                  <a:schemeClr val="tx2"/>
                </a:solidFill>
              </a:rPr>
              <a:t>” </a:t>
            </a:r>
            <a:r>
              <a:rPr lang="hu-HU" b="1" i="1" smtClean="0">
                <a:solidFill>
                  <a:schemeClr val="tx2"/>
                </a:solidFill>
              </a:rPr>
              <a:t>programhirdetése </a:t>
            </a:r>
            <a:r>
              <a:rPr lang="hu-HU" b="1" i="1">
                <a:solidFill>
                  <a:schemeClr val="tx2"/>
                </a:solidFill>
              </a:rPr>
              <a:t>Petrarca és Boccaccio munkásságában</a:t>
            </a:r>
            <a:endParaRPr lang="hu-H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zöveg helye 3"/>
          <p:cNvSpPr>
            <a:spLocks noGrp="1"/>
          </p:cNvSpPr>
          <p:nvPr>
            <p:ph type="body" sz="half" idx="2"/>
          </p:nvPr>
        </p:nvSpPr>
        <p:spPr>
          <a:xfrm>
            <a:off x="6011863" y="692150"/>
            <a:ext cx="2633662" cy="5184775"/>
          </a:xfrm>
        </p:spPr>
        <p:txBody>
          <a:bodyPr/>
          <a:lstStyle/>
          <a:p>
            <a:r>
              <a:rPr lang="hu-HU" sz="1800" smtClean="0"/>
              <a:t>A középkori kultúra alapja a SCRIPTURA  </a:t>
            </a:r>
          </a:p>
          <a:p>
            <a:r>
              <a:rPr lang="hu-HU" sz="1800" smtClean="0"/>
              <a:t>kódexmásoló műhelyek a kolostorokban</a:t>
            </a:r>
          </a:p>
          <a:p>
            <a:r>
              <a:rPr lang="hu-HU" sz="1800" smtClean="0"/>
              <a:t> </a:t>
            </a:r>
          </a:p>
          <a:p>
            <a:r>
              <a:rPr lang="hu-HU" sz="1800" smtClean="0"/>
              <a:t>Szentírás, szent szövegek + antik kódexek felfedezése</a:t>
            </a:r>
          </a:p>
          <a:p>
            <a:endParaRPr lang="hu-HU" sz="1800" smtClean="0"/>
          </a:p>
          <a:p>
            <a:r>
              <a:rPr lang="hu-HU" sz="1800" smtClean="0"/>
              <a:t>Auktorok olvasása – költői szöveg</a:t>
            </a:r>
          </a:p>
          <a:p>
            <a:endParaRPr lang="hu-HU" sz="1800" smtClean="0"/>
          </a:p>
          <a:p>
            <a:endParaRPr lang="hu-HU" sz="1800" smtClean="0"/>
          </a:p>
        </p:txBody>
      </p:sp>
      <p:pic>
        <p:nvPicPr>
          <p:cNvPr id="5" name="rg_hi" descr="http://t2.gstatic.com/images?q=tbn:ANd9GcQQwL6sh3aQQ_gbuOkS4E8_Ya-KPt9NayKp3SV3fyo5B28MnTO28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8361" r="8361"/>
          <a:stretch>
            <a:fillRect/>
          </a:stretch>
        </p:blipFill>
        <p:spPr>
          <a:xfrm>
            <a:off x="467544" y="764704"/>
            <a:ext cx="5482952" cy="5060032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27538" y="620713"/>
            <a:ext cx="4321175" cy="5048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2400" dirty="0" smtClean="0"/>
              <a:t>Francesco Petrarca (1304-1372)</a:t>
            </a:r>
            <a:endParaRPr lang="hu-HU" sz="2400" dirty="0"/>
          </a:p>
        </p:txBody>
      </p:sp>
      <p:sp>
        <p:nvSpPr>
          <p:cNvPr id="16386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0" y="4292600"/>
            <a:ext cx="4114800" cy="1036638"/>
          </a:xfrm>
        </p:spPr>
        <p:txBody>
          <a:bodyPr/>
          <a:lstStyle/>
          <a:p>
            <a:pPr algn="ctr"/>
            <a:r>
              <a:rPr lang="hu-HU" sz="2400" smtClean="0"/>
              <a:t>költő (a </a:t>
            </a:r>
            <a:r>
              <a:rPr lang="hu-HU" sz="2400" i="1" smtClean="0"/>
              <a:t>Daloskönyv</a:t>
            </a:r>
            <a:r>
              <a:rPr lang="hu-HU" sz="2400" smtClean="0"/>
              <a:t> mint love story!? vö. </a:t>
            </a:r>
            <a:r>
              <a:rPr lang="hu-HU" sz="2400" i="1" smtClean="0"/>
              <a:t>Világirodalom</a:t>
            </a:r>
            <a:r>
              <a:rPr lang="hu-HU" sz="2400" smtClean="0"/>
              <a:t>) és latin szerző</a:t>
            </a:r>
          </a:p>
          <a:p>
            <a:pPr algn="ctr"/>
            <a:endParaRPr lang="hu-HU" sz="2400" smtClean="0"/>
          </a:p>
        </p:txBody>
      </p:sp>
      <p:pic>
        <p:nvPicPr>
          <p:cNvPr id="16387" name="Kép 4" descr="http://enciklopedia.fazekas.hu/gallery/vilag/large/petrarc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620713"/>
            <a:ext cx="345598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zöveg helye 3"/>
          <p:cNvSpPr>
            <a:spLocks noGrp="1"/>
          </p:cNvSpPr>
          <p:nvPr>
            <p:ph type="body" sz="half" idx="2"/>
          </p:nvPr>
        </p:nvSpPr>
        <p:spPr>
          <a:xfrm>
            <a:off x="4356100" y="333375"/>
            <a:ext cx="4608513" cy="5759450"/>
          </a:xfrm>
        </p:spPr>
        <p:txBody>
          <a:bodyPr/>
          <a:lstStyle/>
          <a:p>
            <a:r>
              <a:rPr lang="hu-HU" smtClean="0"/>
              <a:t>Cicero leveleinek felfedezése (1345) – új kifejezési mód, a körmondat jelentősége</a:t>
            </a:r>
          </a:p>
          <a:p>
            <a:r>
              <a:rPr lang="hu-HU" smtClean="0"/>
              <a:t>közvetlen kapcsolat a szöveggel és az abban szereplő személyekkel:</a:t>
            </a:r>
          </a:p>
          <a:p>
            <a:r>
              <a:rPr lang="hu-HU" smtClean="0"/>
              <a:t>„párbeszéd” az ókori szerzőkkel (Petrarca levelei Cicero, Quintilianus, Seneca, Titus Livius, Horatius, Homérosz, stb. számára)</a:t>
            </a:r>
          </a:p>
          <a:p>
            <a:r>
              <a:rPr lang="hu-HU" smtClean="0"/>
              <a:t>„párbeszéd” Augustinus-szal (Secretum, 1349)</a:t>
            </a:r>
          </a:p>
          <a:p>
            <a:r>
              <a:rPr lang="hu-HU" smtClean="0"/>
              <a:t>„</a:t>
            </a:r>
            <a:r>
              <a:rPr lang="hu-HU" i="1" smtClean="0"/>
              <a:t>in interiore homine habitat veritas</a:t>
            </a:r>
            <a:r>
              <a:rPr lang="hu-HU" smtClean="0"/>
              <a:t>” – a Monte Ventoso csúcsán</a:t>
            </a:r>
          </a:p>
          <a:p>
            <a:r>
              <a:rPr lang="hu-HU" smtClean="0"/>
              <a:t>„az emberismeret-argumentum […] olyan keretet kínált, amelyben felmerülhetett  a modern filozófia egyik nagy eszméje, az igazság és a kreatív tevékenység összekapcsolásának gondolata.” (Kelemen János)</a:t>
            </a:r>
          </a:p>
        </p:txBody>
      </p:sp>
      <p:pic>
        <p:nvPicPr>
          <p:cNvPr id="17410" name="Kép 6" descr="http://upload.wikimedia.org/wikipedia/commons/b/b7/Biblioteca_capitolare_di_Ver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04813"/>
            <a:ext cx="3744913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750" y="5718175"/>
            <a:ext cx="3671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hu-HU">
                <a:solidFill>
                  <a:srgbClr val="FDF69C"/>
                </a:solidFill>
                <a:latin typeface="Constantia" pitchFamily="18" charset="0"/>
                <a:ea typeface="Calibri" pitchFamily="34" charset="0"/>
                <a:cs typeface="Mangal" pitchFamily="2"/>
              </a:rPr>
              <a:t>Biblioteca Capitolare di Verona</a:t>
            </a:r>
            <a:endParaRPr lang="hu-HU" sz="2800">
              <a:solidFill>
                <a:srgbClr val="FDF69C"/>
              </a:solidFill>
              <a:latin typeface="Constantia" pitchFamily="18" charset="0"/>
              <a:ea typeface="Calibri" pitchFamily="34" charset="0"/>
              <a:cs typeface="Mangal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g_hi" descr="http://t2.gstatic.com/images?q=tbn:ANd9GcSEbg5NZ9NI6hTzTI9H2vf-VRP0ROapPF5-UnAg7mYcpAfNDGDV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76250"/>
            <a:ext cx="3527425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Cím 1"/>
          <p:cNvSpPr txBox="1">
            <a:spLocks/>
          </p:cNvSpPr>
          <p:nvPr/>
        </p:nvSpPr>
        <p:spPr bwMode="auto">
          <a:xfrm>
            <a:off x="4427538" y="620713"/>
            <a:ext cx="43211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u-HU" sz="2400">
                <a:solidFill>
                  <a:schemeClr val="tx2"/>
                </a:solidFill>
                <a:latin typeface="Constantia" pitchFamily="18" charset="0"/>
              </a:rPr>
              <a:t>Giovanni Boccaccio (1313-1375)</a:t>
            </a:r>
          </a:p>
        </p:txBody>
      </p:sp>
      <p:sp>
        <p:nvSpPr>
          <p:cNvPr id="7" name="Szöveg helye 3"/>
          <p:cNvSpPr txBox="1">
            <a:spLocks/>
          </p:cNvSpPr>
          <p:nvPr/>
        </p:nvSpPr>
        <p:spPr>
          <a:xfrm>
            <a:off x="4427538" y="1557338"/>
            <a:ext cx="4114800" cy="1036637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dirty="0">
                <a:solidFill>
                  <a:schemeClr val="tx2"/>
                </a:solidFill>
                <a:latin typeface="+mn-lt"/>
              </a:rPr>
              <a:t>a </a:t>
            </a:r>
            <a:r>
              <a:rPr lang="hu-HU" sz="2400" i="1" dirty="0" err="1">
                <a:solidFill>
                  <a:schemeClr val="tx2"/>
                </a:solidFill>
                <a:latin typeface="+mn-lt"/>
              </a:rPr>
              <a:t>Decameron</a:t>
            </a:r>
            <a:r>
              <a:rPr lang="hu-HU" sz="2400" dirty="0">
                <a:solidFill>
                  <a:schemeClr val="tx2"/>
                </a:solidFill>
                <a:latin typeface="+mn-lt"/>
              </a:rPr>
              <a:t> szerzője és tudós humanista (</a:t>
            </a:r>
            <a:r>
              <a:rPr lang="hu-HU" sz="2400" i="1" dirty="0">
                <a:solidFill>
                  <a:schemeClr val="tx2"/>
                </a:solidFill>
                <a:latin typeface="+mn-lt"/>
              </a:rPr>
              <a:t>A pogány istenek származásáról,</a:t>
            </a:r>
            <a:r>
              <a:rPr lang="hu-HU" sz="2400" dirty="0">
                <a:solidFill>
                  <a:schemeClr val="tx2"/>
                </a:solidFill>
                <a:latin typeface="+mn-lt"/>
              </a:rPr>
              <a:t> 1350-1366, </a:t>
            </a:r>
            <a:r>
              <a:rPr lang="hu-HU" sz="2400" i="1" dirty="0">
                <a:solidFill>
                  <a:schemeClr val="tx2"/>
                </a:solidFill>
                <a:latin typeface="+mn-lt"/>
              </a:rPr>
              <a:t> stb.</a:t>
            </a:r>
            <a:r>
              <a:rPr lang="hu-HU" sz="2400" dirty="0">
                <a:solidFill>
                  <a:schemeClr val="tx2"/>
                </a:solidFill>
                <a:latin typeface="+mn-lt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dirty="0">
                <a:solidFill>
                  <a:schemeClr val="tx2"/>
                </a:solidFill>
                <a:latin typeface="+mn-lt"/>
              </a:rPr>
              <a:t>a „fekete halál” (</a:t>
            </a:r>
            <a:r>
              <a:rPr lang="hu-HU" sz="2400" i="1" dirty="0">
                <a:solidFill>
                  <a:schemeClr val="tx2"/>
                </a:solidFill>
                <a:latin typeface="+mn-lt"/>
              </a:rPr>
              <a:t>Bevezetés az első naphoz</a:t>
            </a:r>
            <a:r>
              <a:rPr lang="hu-HU" sz="2400" dirty="0">
                <a:solidFill>
                  <a:schemeClr val="tx2"/>
                </a:solidFill>
                <a:latin typeface="+mn-lt"/>
              </a:rPr>
              <a:t>) és a firenzei nép szenvedése, kivonulás az emberhez méltó élet helyszínére</a:t>
            </a:r>
          </a:p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hu-HU" sz="24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églalap 7"/>
          <p:cNvSpPr>
            <a:spLocks noChangeArrowheads="1"/>
          </p:cNvSpPr>
          <p:nvPr/>
        </p:nvSpPr>
        <p:spPr bwMode="auto">
          <a:xfrm rot="10800000" flipH="1" flipV="1">
            <a:off x="5003800" y="158750"/>
            <a:ext cx="3529013" cy="591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chemeClr val="tx2"/>
                </a:solidFill>
                <a:latin typeface="Constantia" pitchFamily="18" charset="0"/>
              </a:rPr>
              <a:t>A Költészet allegóriája (Raffaello) </a:t>
            </a:r>
          </a:p>
          <a:p>
            <a:r>
              <a:rPr lang="hu-HU">
                <a:solidFill>
                  <a:schemeClr val="tx2"/>
                </a:solidFill>
                <a:latin typeface="Constantia" pitchFamily="18" charset="0"/>
              </a:rPr>
              <a:t>(istenekkel teli)</a:t>
            </a:r>
          </a:p>
          <a:p>
            <a:endParaRPr lang="hu-HU">
              <a:solidFill>
                <a:schemeClr val="tx2"/>
              </a:solidFill>
              <a:latin typeface="Constantia" pitchFamily="18" charset="0"/>
            </a:endParaRPr>
          </a:p>
          <a:p>
            <a:endParaRPr lang="hu-HU">
              <a:solidFill>
                <a:schemeClr val="tx2"/>
              </a:solidFill>
              <a:latin typeface="Constantia" pitchFamily="18" charset="0"/>
            </a:endParaRPr>
          </a:p>
          <a:p>
            <a:endParaRPr lang="hu-HU">
              <a:solidFill>
                <a:schemeClr val="tx2"/>
              </a:solidFill>
              <a:latin typeface="Constantia" pitchFamily="18" charset="0"/>
            </a:endParaRPr>
          </a:p>
          <a:p>
            <a:endParaRPr lang="hu-HU">
              <a:solidFill>
                <a:schemeClr val="tx2"/>
              </a:solidFill>
              <a:latin typeface="Constantia" pitchFamily="18" charset="0"/>
            </a:endParaRPr>
          </a:p>
          <a:p>
            <a:endParaRPr lang="hu-HU">
              <a:solidFill>
                <a:schemeClr val="tx2"/>
              </a:solidFill>
              <a:latin typeface="Constantia" pitchFamily="18" charset="0"/>
            </a:endParaRPr>
          </a:p>
          <a:p>
            <a:r>
              <a:rPr lang="hu-HU">
                <a:solidFill>
                  <a:schemeClr val="tx2"/>
                </a:solidFill>
                <a:latin typeface="Constantia" pitchFamily="18" charset="0"/>
              </a:rPr>
              <a:t>[az antik költők] „hogy még nagyobb tekintéllyel bírjanak, a szavak külső héja alá magasztos isteni titkokat rejtettek…”</a:t>
            </a:r>
          </a:p>
          <a:p>
            <a:endParaRPr lang="hu-HU">
              <a:solidFill>
                <a:schemeClr val="tx2"/>
              </a:solidFill>
              <a:latin typeface="Constantia" pitchFamily="18" charset="0"/>
            </a:endParaRPr>
          </a:p>
          <a:p>
            <a:r>
              <a:rPr lang="hu-HU">
                <a:solidFill>
                  <a:schemeClr val="tx2"/>
                </a:solidFill>
                <a:latin typeface="Constantia" pitchFamily="18" charset="0"/>
              </a:rPr>
              <a:t>Boccaccio: </a:t>
            </a:r>
            <a:r>
              <a:rPr lang="hu-HU" i="1">
                <a:solidFill>
                  <a:schemeClr val="tx2"/>
                </a:solidFill>
                <a:latin typeface="Constantia" pitchFamily="18" charset="0"/>
              </a:rPr>
              <a:t>A pogány istenek leszármazásáról,  Dante-kommentárok:</a:t>
            </a:r>
          </a:p>
          <a:p>
            <a:r>
              <a:rPr lang="hu-HU">
                <a:solidFill>
                  <a:schemeClr val="tx2"/>
                </a:solidFill>
                <a:latin typeface="Constantia" pitchFamily="18" charset="0"/>
              </a:rPr>
              <a:t>„durum est tibi contra stimulum calcitare” Terentius  -- Isten</a:t>
            </a:r>
          </a:p>
          <a:p>
            <a:endParaRPr lang="hu-HU" i="1">
              <a:latin typeface="Constantia" pitchFamily="18" charset="0"/>
            </a:endParaRPr>
          </a:p>
          <a:p>
            <a:endParaRPr lang="hu-HU" i="1">
              <a:latin typeface="Constantia" pitchFamily="18" charset="0"/>
            </a:endParaRPr>
          </a:p>
          <a:p>
            <a:endParaRPr lang="hu-HU" i="1">
              <a:latin typeface="Constantia" pitchFamily="18" charset="0"/>
            </a:endParaRPr>
          </a:p>
          <a:p>
            <a:endParaRPr lang="hu-HU">
              <a:latin typeface="Constantia" pitchFamily="18" charset="0"/>
            </a:endParaRPr>
          </a:p>
        </p:txBody>
      </p:sp>
      <p:pic>
        <p:nvPicPr>
          <p:cNvPr id="19458" name="Picture 10" descr="http://t0.gstatic.com/images?q=tbn:ANd9GcRcaEdjytiMWBA5FFtsyc76I9Yft2Ij8NwUrcYXYoRuEbOyxd58"/>
          <p:cNvPicPr>
            <a:picLocks noChangeAspect="1" noChangeArrowheads="1"/>
          </p:cNvPicPr>
          <p:nvPr/>
        </p:nvPicPr>
        <p:blipFill>
          <a:blip r:embed="rId3">
            <a:lum contrast="34000"/>
          </a:blip>
          <a:srcRect/>
          <a:stretch>
            <a:fillRect/>
          </a:stretch>
        </p:blipFill>
        <p:spPr bwMode="auto">
          <a:xfrm>
            <a:off x="395288" y="260350"/>
            <a:ext cx="44577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128</TotalTime>
  <Words>183</Words>
  <Application>Microsoft Office PowerPoint</Application>
  <PresentationFormat>Diavetítés a képernyőre (4:3 oldalarány)</PresentationFormat>
  <Paragraphs>33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6</vt:i4>
      </vt:variant>
      <vt:variant>
        <vt:lpstr>Diacímek</vt:lpstr>
      </vt:variant>
      <vt:variant>
        <vt:i4>6</vt:i4>
      </vt:variant>
    </vt:vector>
  </HeadingPairs>
  <TitlesOfParts>
    <vt:vector size="17" baseType="lpstr">
      <vt:lpstr>Constantia</vt:lpstr>
      <vt:lpstr>Arial</vt:lpstr>
      <vt:lpstr>Wingdings 2</vt:lpstr>
      <vt:lpstr>Calibri</vt:lpstr>
      <vt:lpstr>Mangal</vt:lpstr>
      <vt:lpstr>Papír</vt:lpstr>
      <vt:lpstr>Papír</vt:lpstr>
      <vt:lpstr>Papír</vt:lpstr>
      <vt:lpstr>Papír</vt:lpstr>
      <vt:lpstr>Papír</vt:lpstr>
      <vt:lpstr>Papír</vt:lpstr>
      <vt:lpstr>1. dia</vt:lpstr>
      <vt:lpstr>2. dia</vt:lpstr>
      <vt:lpstr>Francesco Petrarca (1304-1372)</vt:lpstr>
      <vt:lpstr>4. dia</vt:lpstr>
      <vt:lpstr>5. dia</vt:lpstr>
      <vt:lpstr>6.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DELL GX620</dc:creator>
  <cp:lastModifiedBy>donbianco</cp:lastModifiedBy>
  <cp:revision>28</cp:revision>
  <dcterms:created xsi:type="dcterms:W3CDTF">2012-02-07T13:14:52Z</dcterms:created>
  <dcterms:modified xsi:type="dcterms:W3CDTF">2012-02-24T06:54:47Z</dcterms:modified>
</cp:coreProperties>
</file>